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08" r:id="rId2"/>
  </p:sldMasterIdLst>
  <p:notesMasterIdLst>
    <p:notesMasterId r:id="rId9"/>
  </p:notesMasterIdLst>
  <p:handoutMasterIdLst>
    <p:handoutMasterId r:id="rId10"/>
  </p:handoutMasterIdLst>
  <p:sldIdLst>
    <p:sldId id="653" r:id="rId3"/>
    <p:sldId id="267" r:id="rId4"/>
    <p:sldId id="652" r:id="rId5"/>
    <p:sldId id="639" r:id="rId6"/>
    <p:sldId id="619" r:id="rId7"/>
    <p:sldId id="621"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1660A4E-8AF6-4649-B2E9-14E057BAF599}"/>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(291)</a:t>
            </a:r>
          </a:p>
        </p:txBody>
      </p:sp>
      <p:sp>
        <p:nvSpPr>
          <p:cNvPr id="3" name="Date Placeholder 2">
            <a:extLst>
              <a:ext uri="{FF2B5EF4-FFF2-40B4-BE49-F238E27FC236}">
                <a16:creationId xmlns:a16="http://schemas.microsoft.com/office/drawing/2014/main" id="{17A01044-491C-412E-8AC7-024D0D67F918}"/>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1/5/2022 pm</a:t>
            </a:r>
          </a:p>
        </p:txBody>
      </p:sp>
      <p:sp>
        <p:nvSpPr>
          <p:cNvPr id="4" name="Footer Placeholder 3">
            <a:extLst>
              <a:ext uri="{FF2B5EF4-FFF2-40B4-BE49-F238E27FC236}">
                <a16:creationId xmlns:a16="http://schemas.microsoft.com/office/drawing/2014/main" id="{EC5ED4E5-0557-4AEF-9044-65E43BD6A4E5}"/>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959450BD-2F69-4062-866B-5511367E0433}"/>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B3D8E6C7-2933-4B1C-A438-9E322EF0EF8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205977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(291)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1/5/2022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36DE7EA-D9ED-4F1B-90E8-0D136B311D49}" type="slidenum">
              <a:rPr lang="en-US" smtClean="0"/>
              <a:t>‹#›</a:t>
            </a:fld>
            <a:endParaRPr lang="en-US"/>
          </a:p>
        </p:txBody>
      </p:sp>
    </p:spTree>
    <p:extLst>
      <p:ext uri="{BB962C8B-B14F-4D97-AF65-F5344CB8AC3E}">
        <p14:creationId xmlns:p14="http://schemas.microsoft.com/office/powerpoint/2010/main" val="299570339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1A1BFB-95D9-41DA-A621-4A471B466F1A}"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646303265"/>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3927232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45150709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04257264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94369800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1/7/2022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9298484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1/7/2022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05452084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716867339"/>
      </p:ext>
    </p:extLst>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517839464"/>
      </p:ext>
    </p:extLst>
  </p:cSld>
  <p:clrMapOvr>
    <a:masterClrMapping/>
  </p:clrMapOvr>
  <p:transition spd="slow">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BF3E13-D3C7-4729-B04B-5B6BD704367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8821444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BF3E13-D3C7-4729-B04B-5B6BD704367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933088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4C42F22-309E-4E2B-B9EB-6ADE47EC3DCE}"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913017217"/>
      </p:ext>
    </p:extLst>
  </p:cSld>
  <p:clrMapOvr>
    <a:masterClrMapping/>
  </p:clrMapOvr>
  <p:transition spd="slow">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BF3E13-D3C7-4729-B04B-5B6BD704367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19917744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BF3E13-D3C7-4729-B04B-5B6BD704367F}" type="datetimeFigureOut">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3033141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BF3E13-D3C7-4729-B04B-5B6BD704367F}" type="datetimeFigureOut">
              <a:rPr lang="en-US" smtClean="0"/>
              <a:t>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1278154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BF3E13-D3C7-4729-B04B-5B6BD704367F}" type="datetimeFigureOut">
              <a:rPr lang="en-US" smtClean="0"/>
              <a:t>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9597904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BF3E13-D3C7-4729-B04B-5B6BD704367F}" type="datetimeFigureOut">
              <a:rPr lang="en-US" smtClean="0"/>
              <a:t>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31955851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BF3E13-D3C7-4729-B04B-5B6BD704367F}" type="datetimeFigureOut">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42898424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BF3E13-D3C7-4729-B04B-5B6BD704367F}" type="datetimeFigureOut">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10920320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BF3E13-D3C7-4729-B04B-5B6BD704367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10844009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BF3E13-D3C7-4729-B04B-5B6BD704367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1CB7A-3766-4E7E-917D-67CFB303A964}" type="slidenum">
              <a:rPr lang="en-US" smtClean="0"/>
              <a:t>‹#›</a:t>
            </a:fld>
            <a:endParaRPr lang="en-US"/>
          </a:p>
        </p:txBody>
      </p:sp>
    </p:spTree>
    <p:extLst>
      <p:ext uri="{BB962C8B-B14F-4D97-AF65-F5344CB8AC3E}">
        <p14:creationId xmlns:p14="http://schemas.microsoft.com/office/powerpoint/2010/main" val="1286662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984424419"/>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856408752"/>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181684336"/>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9CA57D1-5211-4B82-948C-BF85FAC50B2C}" type="datetime1">
              <a:rPr lang="en-US" smtClean="0"/>
              <a:t>1/7/2022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766970893"/>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E1C3A8-0516-41F2-AF45-C68129C339A1}" type="datetime1">
              <a:rPr lang="en-US" smtClean="0"/>
              <a:t>1/7/2022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845491865"/>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2A14D63-933F-47E6-B249-CA5E92A76DDE}" type="datetime1">
              <a:rPr lang="en-US" smtClean="0"/>
              <a:t>1/7/2022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227391763"/>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70749041"/>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80681D-6C6E-4E80-B10F-B09E3AD1D10C}" type="datetime1">
              <a:rPr lang="en-US" smtClean="0"/>
              <a:t>1/7/2022</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5951F227-E1D8-443B-A186-C40DF9C0D22F}" type="slidenum">
              <a:rPr lang="en-US" smtClean="0"/>
              <a:pPr/>
              <a:t>‹#›</a:t>
            </a:fld>
            <a:endParaRPr lang="en-US"/>
          </a:p>
        </p:txBody>
      </p:sp>
    </p:spTree>
    <p:extLst>
      <p:ext uri="{BB962C8B-B14F-4D97-AF65-F5344CB8AC3E}">
        <p14:creationId xmlns:p14="http://schemas.microsoft.com/office/powerpoint/2010/main" val="2486137308"/>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ransition spd="slow">
    <p:fade thruBlk="1"/>
  </p:transition>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BF3E13-D3C7-4729-B04B-5B6BD704367F}" type="datetimeFigureOut">
              <a:rPr lang="en-US" smtClean="0"/>
              <a:t>1/7/2022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1CB7A-3766-4E7E-917D-67CFB303A964}" type="slidenum">
              <a:rPr lang="en-US" smtClean="0"/>
              <a:t>‹#›</a:t>
            </a:fld>
            <a:endParaRPr lang="en-US"/>
          </a:p>
        </p:txBody>
      </p:sp>
    </p:spTree>
    <p:extLst>
      <p:ext uri="{BB962C8B-B14F-4D97-AF65-F5344CB8AC3E}">
        <p14:creationId xmlns:p14="http://schemas.microsoft.com/office/powerpoint/2010/main" val="282226449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8" y="653438"/>
            <a:ext cx="5054671" cy="2800767"/>
          </a:xfrm>
        </p:spPr>
        <p:txBody>
          <a:bodyPr wrap="square">
            <a:spAutoFit/>
          </a:bodyPr>
          <a:lstStyle/>
          <a:p>
            <a:r>
              <a:rPr lang="en-US" sz="4400" dirty="0">
                <a:solidFill>
                  <a:schemeClr val="tx1"/>
                </a:solidFill>
              </a:rPr>
              <a:t>LESSON 16:</a:t>
            </a:r>
            <a:br>
              <a:rPr lang="en-US" sz="4400" dirty="0">
                <a:solidFill>
                  <a:schemeClr val="tx1"/>
                </a:solidFill>
              </a:rPr>
            </a:br>
            <a:r>
              <a:rPr lang="en-US" sz="4400" dirty="0">
                <a:solidFill>
                  <a:schemeClr val="tx1"/>
                </a:solidFill>
              </a:rPr>
              <a:t>Questions</a:t>
            </a:r>
            <a:r>
              <a:rPr lang="en-US" sz="2800" dirty="0">
                <a:solidFill>
                  <a:schemeClr val="tx1"/>
                </a:solidFill>
              </a:rPr>
              <a:t> (Continued)</a:t>
            </a:r>
            <a:br>
              <a:rPr lang="en-US" sz="4400" dirty="0">
                <a:solidFill>
                  <a:schemeClr val="tx1"/>
                </a:solidFill>
              </a:rPr>
            </a:br>
            <a:br>
              <a:rPr lang="en-US" sz="4400" dirty="0">
                <a:solidFill>
                  <a:schemeClr val="tx1"/>
                </a:solidFill>
              </a:rPr>
            </a:br>
            <a:r>
              <a:rPr lang="en-US" sz="4400" dirty="0">
                <a:solidFill>
                  <a:schemeClr val="tx1"/>
                </a:solidFill>
              </a:rPr>
              <a:t>The Life Of Christ</a:t>
            </a:r>
          </a:p>
        </p:txBody>
      </p:sp>
      <p:sp>
        <p:nvSpPr>
          <p:cNvPr id="3" name="Subtitle 2"/>
          <p:cNvSpPr>
            <a:spLocks noGrp="1"/>
          </p:cNvSpPr>
          <p:nvPr>
            <p:ph type="subTitle" idx="1"/>
          </p:nvPr>
        </p:nvSpPr>
        <p:spPr>
          <a:xfrm>
            <a:off x="1781174" y="3661597"/>
            <a:ext cx="6858000" cy="1513235"/>
          </a:xfrm>
        </p:spPr>
        <p:txBody>
          <a:bodyPr>
            <a:spAutoFit/>
          </a:bodyPr>
          <a:lstStyle/>
          <a:p>
            <a:pPr algn="r"/>
            <a:r>
              <a:rPr lang="en-US" sz="4800" dirty="0">
                <a:solidFill>
                  <a:schemeClr val="tx1"/>
                </a:solidFill>
              </a:rPr>
              <a:t>Luke 13:2 – 17:10</a:t>
            </a:r>
          </a:p>
          <a:p>
            <a:pPr algn="r"/>
            <a:r>
              <a:rPr lang="en-US" sz="3600" dirty="0">
                <a:solidFill>
                  <a:schemeClr val="tx1"/>
                </a:solidFill>
              </a:rPr>
              <a:t>January 5, 2022</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white">
                  <a:shade val="50000"/>
                </a:prstClr>
              </a:solidFill>
              <a:effectLst/>
              <a:uLnTx/>
              <a:uFillTx/>
              <a:latin typeface="Book Antiqua"/>
              <a:ea typeface="+mn-ea"/>
              <a:cs typeface="+mn-cs"/>
            </a:endParaRPr>
          </a:p>
        </p:txBody>
      </p:sp>
    </p:spTree>
    <p:extLst>
      <p:ext uri="{BB962C8B-B14F-4D97-AF65-F5344CB8AC3E}">
        <p14:creationId xmlns:p14="http://schemas.microsoft.com/office/powerpoint/2010/main" val="2158473906"/>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ED5B0-82A4-460D-BD28-547D1A20943E}"/>
              </a:ext>
            </a:extLst>
          </p:cNvPr>
          <p:cNvSpPr>
            <a:spLocks noGrp="1"/>
          </p:cNvSpPr>
          <p:nvPr>
            <p:ph type="title"/>
          </p:nvPr>
        </p:nvSpPr>
        <p:spPr/>
        <p:txBody>
          <a:bodyPr>
            <a:normAutofit/>
          </a:bodyPr>
          <a:lstStyle/>
          <a:p>
            <a:r>
              <a:rPr lang="en-US" dirty="0"/>
              <a:t>Questions on Lesson Sixteen:</a:t>
            </a:r>
            <a:br>
              <a:rPr lang="en-US" dirty="0"/>
            </a:br>
            <a:r>
              <a:rPr lang="en-US" dirty="0"/>
              <a:t>A Second Group of Parables</a:t>
            </a:r>
          </a:p>
        </p:txBody>
      </p:sp>
      <p:sp>
        <p:nvSpPr>
          <p:cNvPr id="3" name="Content Placeholder 2">
            <a:extLst>
              <a:ext uri="{FF2B5EF4-FFF2-40B4-BE49-F238E27FC236}">
                <a16:creationId xmlns:a16="http://schemas.microsoft.com/office/drawing/2014/main" id="{3603226C-A42E-4677-8DA7-F1417FF1224C}"/>
              </a:ext>
            </a:extLst>
          </p:cNvPr>
          <p:cNvSpPr>
            <a:spLocks noGrp="1"/>
          </p:cNvSpPr>
          <p:nvPr>
            <p:ph idx="1"/>
          </p:nvPr>
        </p:nvSpPr>
        <p:spPr>
          <a:xfrm>
            <a:off x="628650" y="1825625"/>
            <a:ext cx="8134350" cy="4351338"/>
          </a:xfrm>
        </p:spPr>
        <p:txBody>
          <a:bodyPr/>
          <a:lstStyle/>
          <a:p>
            <a:pPr marL="0" indent="0">
              <a:buNone/>
            </a:pPr>
            <a:r>
              <a:rPr lang="en-US" dirty="0"/>
              <a:t> </a:t>
            </a:r>
          </a:p>
          <a:p>
            <a:pPr marL="0" indent="0">
              <a:buNone/>
            </a:pPr>
            <a:endParaRPr lang="en-US" dirty="0"/>
          </a:p>
        </p:txBody>
      </p:sp>
      <p:sp>
        <p:nvSpPr>
          <p:cNvPr id="9" name="TextBox 8">
            <a:extLst>
              <a:ext uri="{FF2B5EF4-FFF2-40B4-BE49-F238E27FC236}">
                <a16:creationId xmlns:a16="http://schemas.microsoft.com/office/drawing/2014/main" id="{D8AEEAE8-6D31-424E-9409-39E4C3E9F5C3}"/>
              </a:ext>
            </a:extLst>
          </p:cNvPr>
          <p:cNvSpPr txBox="1"/>
          <p:nvPr/>
        </p:nvSpPr>
        <p:spPr>
          <a:xfrm>
            <a:off x="296157" y="1690689"/>
            <a:ext cx="8591550" cy="397031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Concerning Offenses, Faith, and Service (Luke 17:1-10)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21.	What is an “offense” as used in this text? How is it “impossible” for offenses not to occur?</a:t>
            </a:r>
            <a:b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22.	What in the text indicates the seriousness of offending a “little one” and causing him to stumble?</a:t>
            </a:r>
            <a:b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23.	What should be the Christian’s attitude and action toward his brother who sins against him?</a:t>
            </a:r>
          </a:p>
        </p:txBody>
      </p:sp>
    </p:spTree>
    <p:extLst>
      <p:ext uri="{BB962C8B-B14F-4D97-AF65-F5344CB8AC3E}">
        <p14:creationId xmlns:p14="http://schemas.microsoft.com/office/powerpoint/2010/main" val="3158911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ED5B0-82A4-460D-BD28-547D1A20943E}"/>
              </a:ext>
            </a:extLst>
          </p:cNvPr>
          <p:cNvSpPr>
            <a:spLocks noGrp="1"/>
          </p:cNvSpPr>
          <p:nvPr>
            <p:ph type="title"/>
          </p:nvPr>
        </p:nvSpPr>
        <p:spPr/>
        <p:txBody>
          <a:bodyPr>
            <a:normAutofit/>
          </a:bodyPr>
          <a:lstStyle/>
          <a:p>
            <a:r>
              <a:rPr lang="en-US" dirty="0"/>
              <a:t>Questions on Lesson Sixteen:</a:t>
            </a:r>
            <a:br>
              <a:rPr lang="en-US" dirty="0"/>
            </a:br>
            <a:r>
              <a:rPr lang="en-US" dirty="0"/>
              <a:t>A Second Group of Parables</a:t>
            </a:r>
          </a:p>
        </p:txBody>
      </p:sp>
      <p:sp>
        <p:nvSpPr>
          <p:cNvPr id="3" name="Content Placeholder 2">
            <a:extLst>
              <a:ext uri="{FF2B5EF4-FFF2-40B4-BE49-F238E27FC236}">
                <a16:creationId xmlns:a16="http://schemas.microsoft.com/office/drawing/2014/main" id="{3603226C-A42E-4677-8DA7-F1417FF1224C}"/>
              </a:ext>
            </a:extLst>
          </p:cNvPr>
          <p:cNvSpPr>
            <a:spLocks noGrp="1"/>
          </p:cNvSpPr>
          <p:nvPr>
            <p:ph idx="1"/>
          </p:nvPr>
        </p:nvSpPr>
        <p:spPr>
          <a:xfrm>
            <a:off x="628650" y="1825625"/>
            <a:ext cx="8134350" cy="4351338"/>
          </a:xfrm>
        </p:spPr>
        <p:txBody>
          <a:bodyPr/>
          <a:lstStyle/>
          <a:p>
            <a:pPr marL="0" indent="0">
              <a:buNone/>
            </a:pPr>
            <a:r>
              <a:rPr lang="en-US" dirty="0"/>
              <a:t> </a:t>
            </a:r>
          </a:p>
          <a:p>
            <a:pPr marL="0" indent="0">
              <a:buNone/>
            </a:pPr>
            <a:endParaRPr lang="en-US" dirty="0"/>
          </a:p>
        </p:txBody>
      </p:sp>
      <p:sp>
        <p:nvSpPr>
          <p:cNvPr id="9" name="TextBox 8">
            <a:extLst>
              <a:ext uri="{FF2B5EF4-FFF2-40B4-BE49-F238E27FC236}">
                <a16:creationId xmlns:a16="http://schemas.microsoft.com/office/drawing/2014/main" id="{D8AEEAE8-6D31-424E-9409-39E4C3E9F5C3}"/>
              </a:ext>
            </a:extLst>
          </p:cNvPr>
          <p:cNvSpPr txBox="1"/>
          <p:nvPr/>
        </p:nvSpPr>
        <p:spPr>
          <a:xfrm>
            <a:off x="381000" y="1690689"/>
            <a:ext cx="8591550" cy="440120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Concerning Offenses, Faith, and Service (Luke 17:1-10)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24.	What request did His apostles make after Jesus taught them the lesson on forgiveness? Why do you think they made such a request? What was Jesus’ response to their request?</a:t>
            </a:r>
            <a:b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25.	Explain what Jesus meant when He said, “So likewise you, when you have done all those things which are commanded, say, ‘We are unprofitable servants. We have done what was our duty to do.’”</a:t>
            </a:r>
          </a:p>
        </p:txBody>
      </p:sp>
    </p:spTree>
    <p:extLst>
      <p:ext uri="{BB962C8B-B14F-4D97-AF65-F5344CB8AC3E}">
        <p14:creationId xmlns:p14="http://schemas.microsoft.com/office/powerpoint/2010/main" val="244728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9" y="183722"/>
            <a:ext cx="5101804" cy="3477875"/>
          </a:xfrm>
        </p:spPr>
        <p:txBody>
          <a:bodyPr wrap="square">
            <a:spAutoFit/>
          </a:bodyPr>
          <a:lstStyle/>
          <a:p>
            <a:r>
              <a:rPr lang="en-US" sz="4400" dirty="0">
                <a:solidFill>
                  <a:schemeClr val="tx1"/>
                </a:solidFill>
              </a:rPr>
              <a:t>LESSON 17:</a:t>
            </a:r>
            <a:br>
              <a:rPr lang="en-US" sz="4400" dirty="0">
                <a:solidFill>
                  <a:schemeClr val="tx1"/>
                </a:solidFill>
              </a:rPr>
            </a:br>
            <a:r>
              <a:rPr lang="en-US" sz="4400" dirty="0">
                <a:solidFill>
                  <a:schemeClr val="tx1"/>
                </a:solidFill>
              </a:rPr>
              <a:t>Raising Lazarus</a:t>
            </a:r>
            <a:br>
              <a:rPr lang="en-US" sz="4400" dirty="0">
                <a:solidFill>
                  <a:schemeClr val="tx1"/>
                </a:solidFill>
              </a:rPr>
            </a:br>
            <a:br>
              <a:rPr lang="en-US" sz="4400" dirty="0">
                <a:solidFill>
                  <a:schemeClr val="tx1"/>
                </a:solidFill>
              </a:rPr>
            </a:br>
            <a:r>
              <a:rPr lang="en-US" sz="4400" dirty="0">
                <a:solidFill>
                  <a:schemeClr val="tx1"/>
                </a:solidFill>
              </a:rPr>
              <a:t>The Life Of Christ – Perea to Bethany</a:t>
            </a:r>
          </a:p>
        </p:txBody>
      </p:sp>
      <p:sp>
        <p:nvSpPr>
          <p:cNvPr id="3" name="Subtitle 2"/>
          <p:cNvSpPr>
            <a:spLocks noGrp="1"/>
          </p:cNvSpPr>
          <p:nvPr>
            <p:ph type="subTitle" idx="1"/>
          </p:nvPr>
        </p:nvSpPr>
        <p:spPr>
          <a:xfrm>
            <a:off x="1781174" y="3661597"/>
            <a:ext cx="6858000" cy="1513235"/>
          </a:xfrm>
        </p:spPr>
        <p:txBody>
          <a:bodyPr>
            <a:spAutoFit/>
          </a:bodyPr>
          <a:lstStyle/>
          <a:p>
            <a:pPr algn="r"/>
            <a:r>
              <a:rPr lang="en-US" sz="4800" dirty="0">
                <a:solidFill>
                  <a:schemeClr val="tx1"/>
                </a:solidFill>
              </a:rPr>
              <a:t>John 11:1-57</a:t>
            </a:r>
          </a:p>
          <a:p>
            <a:pPr algn="r"/>
            <a:r>
              <a:rPr lang="en-US" sz="3600" dirty="0">
                <a:solidFill>
                  <a:schemeClr val="tx1"/>
                </a:solidFill>
              </a:rPr>
              <a:t>January 5, 2022</a:t>
            </a:r>
          </a:p>
        </p:txBody>
      </p:sp>
      <p:sp>
        <p:nvSpPr>
          <p:cNvPr id="4" name="Slide Number Placeholder 3"/>
          <p:cNvSpPr>
            <a:spLocks noGrp="1"/>
          </p:cNvSpPr>
          <p:nvPr>
            <p:ph type="sldNum" sz="quarter" idx="12"/>
          </p:nvPr>
        </p:nvSpPr>
        <p:spPr/>
        <p:txBody>
          <a:bodyPr/>
          <a:lstStyle/>
          <a:p>
            <a:pPr defTabSz="457200">
              <a:defRPr/>
            </a:pPr>
            <a:fld id="{5951F227-E1D8-443B-A186-C40DF9C0D22F}" type="slidenum">
              <a:rPr lang="en-US" sz="1200">
                <a:solidFill>
                  <a:prstClr val="white">
                    <a:shade val="50000"/>
                  </a:prstClr>
                </a:solidFill>
                <a:latin typeface="Book Antiqua"/>
              </a:rPr>
              <a:pPr defTabSz="457200">
                <a:defRPr/>
              </a:pPr>
              <a:t>4</a:t>
            </a:fld>
            <a:endParaRPr lang="en-US" sz="1200">
              <a:solidFill>
                <a:prstClr val="white">
                  <a:shade val="50000"/>
                </a:prstClr>
              </a:solidFill>
              <a:latin typeface="Book Antiqua"/>
            </a:endParaRPr>
          </a:p>
        </p:txBody>
      </p:sp>
    </p:spTree>
    <p:extLst>
      <p:ext uri="{BB962C8B-B14F-4D97-AF65-F5344CB8AC3E}">
        <p14:creationId xmlns:p14="http://schemas.microsoft.com/office/powerpoint/2010/main" val="38302788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2459A-23D9-4CFA-9A50-0C01336FEE07}"/>
              </a:ext>
            </a:extLst>
          </p:cNvPr>
          <p:cNvSpPr>
            <a:spLocks noGrp="1"/>
          </p:cNvSpPr>
          <p:nvPr>
            <p:ph type="title"/>
          </p:nvPr>
        </p:nvSpPr>
        <p:spPr>
          <a:xfrm>
            <a:off x="484710" y="452718"/>
            <a:ext cx="7055380" cy="1077218"/>
          </a:xfrm>
        </p:spPr>
        <p:txBody>
          <a:bodyPr>
            <a:spAutoFit/>
          </a:bodyPr>
          <a:lstStyle/>
          <a:p>
            <a:r>
              <a:rPr lang="en-US" sz="3200" b="1" dirty="0">
                <a:solidFill>
                  <a:schemeClr val="tx1"/>
                </a:solidFill>
                <a:ea typeface="Times New Roman" panose="02020603050405020304" pitchFamily="18" charset="0"/>
              </a:rPr>
              <a:t>The High Priest Unwittingly Makes A True Prophecy. John 11:49-57</a:t>
            </a:r>
            <a:endParaRPr lang="en-US" dirty="0">
              <a:solidFill>
                <a:schemeClr val="tx1"/>
              </a:solidFill>
            </a:endParaRPr>
          </a:p>
        </p:txBody>
      </p:sp>
      <p:sp>
        <p:nvSpPr>
          <p:cNvPr id="3" name="Content Placeholder 2">
            <a:extLst>
              <a:ext uri="{FF2B5EF4-FFF2-40B4-BE49-F238E27FC236}">
                <a16:creationId xmlns:a16="http://schemas.microsoft.com/office/drawing/2014/main" id="{5F059537-60D2-4CDD-A1DC-2F6635E1E4CD}"/>
              </a:ext>
            </a:extLst>
          </p:cNvPr>
          <p:cNvSpPr>
            <a:spLocks noGrp="1"/>
          </p:cNvSpPr>
          <p:nvPr>
            <p:ph idx="1"/>
          </p:nvPr>
        </p:nvSpPr>
        <p:spPr>
          <a:xfrm>
            <a:off x="103697" y="1723439"/>
            <a:ext cx="8946037" cy="4770537"/>
          </a:xfrm>
        </p:spPr>
        <p:txBody>
          <a:bodyPr wrap="square">
            <a:spAutoFit/>
          </a:bodyPr>
          <a:lstStyle/>
          <a:p>
            <a:pPr marL="0" indent="0">
              <a:spcBef>
                <a:spcPts val="0"/>
              </a:spcBef>
              <a:buNone/>
            </a:pPr>
            <a:r>
              <a:rPr lang="en-US" sz="3000" dirty="0">
                <a:effectLst>
                  <a:outerShdw blurRad="38100" dist="38100" dir="2700000" algn="tl">
                    <a:srgbClr val="000000">
                      <a:alpha val="43137"/>
                    </a:srgbClr>
                  </a:outerShdw>
                </a:effectLst>
              </a:rPr>
              <a:t>Caiaphas predicted that Jesus must die so that the nation might be spared from Roman intervention. </a:t>
            </a:r>
          </a:p>
          <a:p>
            <a:pPr marL="0" indent="0">
              <a:spcBef>
                <a:spcPts val="0"/>
              </a:spcBef>
              <a:buNone/>
            </a:pPr>
            <a:r>
              <a:rPr lang="en-US" sz="2200" dirty="0"/>
              <a:t>John 11:49-50, </a:t>
            </a:r>
            <a:r>
              <a:rPr lang="en-US" sz="2200" i="1" dirty="0"/>
              <a:t>“But a certain one of them, Caiaphas, being high priest that year, said unto them, Ye know nothing at all, nor do ye take account that it is expedient for you that one man should die for the people, and that the whole nation perish not.”</a:t>
            </a:r>
          </a:p>
          <a:p>
            <a:pPr marL="457200" indent="-457200">
              <a:spcBef>
                <a:spcPts val="0"/>
              </a:spcBef>
              <a:buFont typeface="+mj-lt"/>
              <a:buAutoNum type="arabicPeriod"/>
            </a:pPr>
            <a:r>
              <a:rPr lang="en-US" sz="2600" dirty="0"/>
              <a:t>He saw only two possible courses of action.</a:t>
            </a:r>
          </a:p>
          <a:p>
            <a:pPr marL="742956" lvl="1" indent="-342900">
              <a:spcBef>
                <a:spcPts val="0"/>
              </a:spcBef>
              <a:buFont typeface="+mj-lt"/>
              <a:buAutoNum type="alphaLcPeriod"/>
            </a:pPr>
            <a:r>
              <a:rPr lang="en-US" sz="2200" dirty="0"/>
              <a:t>Take the life of Jesus.</a:t>
            </a:r>
          </a:p>
          <a:p>
            <a:pPr marL="742956" lvl="1" indent="-342900">
              <a:spcBef>
                <a:spcPts val="0"/>
              </a:spcBef>
              <a:buFont typeface="+mj-lt"/>
              <a:buAutoNum type="alphaLcPeriod"/>
            </a:pPr>
            <a:r>
              <a:rPr lang="en-US" sz="2200" dirty="0"/>
              <a:t>Or the whole nation would perish.</a:t>
            </a:r>
          </a:p>
          <a:p>
            <a:pPr marL="457200" indent="-457200">
              <a:spcBef>
                <a:spcPts val="0"/>
              </a:spcBef>
              <a:buFont typeface="+mj-lt"/>
              <a:buAutoNum type="arabicPeriod"/>
            </a:pPr>
            <a:r>
              <a:rPr lang="en-US" sz="2600" dirty="0"/>
              <a:t>He failed to see that believing in Jesus would spare the nation </a:t>
            </a:r>
            <a:r>
              <a:rPr lang="en-US" sz="3000" b="1" dirty="0">
                <a:effectLst>
                  <a:outerShdw blurRad="38100" dist="38100" dir="2700000" algn="tl">
                    <a:srgbClr val="000000">
                      <a:alpha val="43137"/>
                    </a:srgbClr>
                  </a:outerShdw>
                </a:effectLst>
              </a:rPr>
              <a:t>both</a:t>
            </a:r>
            <a:r>
              <a:rPr lang="en-US" sz="2600" dirty="0"/>
              <a:t> politically and spiritually.</a:t>
            </a:r>
          </a:p>
        </p:txBody>
      </p:sp>
      <p:sp>
        <p:nvSpPr>
          <p:cNvPr id="4" name="Slide Number Placeholder 3">
            <a:extLst>
              <a:ext uri="{FF2B5EF4-FFF2-40B4-BE49-F238E27FC236}">
                <a16:creationId xmlns:a16="http://schemas.microsoft.com/office/drawing/2014/main" id="{6B5A53CA-237C-4898-8F9E-A99D207E5036}"/>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5</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158593476"/>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2459A-23D9-4CFA-9A50-0C01336FEE07}"/>
              </a:ext>
            </a:extLst>
          </p:cNvPr>
          <p:cNvSpPr>
            <a:spLocks noGrp="1"/>
          </p:cNvSpPr>
          <p:nvPr>
            <p:ph type="title"/>
          </p:nvPr>
        </p:nvSpPr>
        <p:spPr>
          <a:xfrm>
            <a:off x="484710" y="142520"/>
            <a:ext cx="7055380" cy="1077218"/>
          </a:xfrm>
        </p:spPr>
        <p:txBody>
          <a:bodyPr>
            <a:spAutoFit/>
          </a:bodyPr>
          <a:lstStyle/>
          <a:p>
            <a:r>
              <a:rPr lang="en-US" sz="3200" b="1" dirty="0">
                <a:solidFill>
                  <a:schemeClr val="tx1"/>
                </a:solidFill>
                <a:ea typeface="Times New Roman" panose="02020603050405020304" pitchFamily="18" charset="0"/>
              </a:rPr>
              <a:t>The High Priest Unwittingly Makes A True Prophecy. John 11:49-57</a:t>
            </a:r>
            <a:endParaRPr lang="en-US" dirty="0">
              <a:solidFill>
                <a:schemeClr val="tx1"/>
              </a:solidFill>
            </a:endParaRPr>
          </a:p>
        </p:txBody>
      </p:sp>
      <p:sp>
        <p:nvSpPr>
          <p:cNvPr id="3" name="Content Placeholder 2">
            <a:extLst>
              <a:ext uri="{FF2B5EF4-FFF2-40B4-BE49-F238E27FC236}">
                <a16:creationId xmlns:a16="http://schemas.microsoft.com/office/drawing/2014/main" id="{5F059537-60D2-4CDD-A1DC-2F6635E1E4CD}"/>
              </a:ext>
            </a:extLst>
          </p:cNvPr>
          <p:cNvSpPr>
            <a:spLocks noGrp="1"/>
          </p:cNvSpPr>
          <p:nvPr>
            <p:ph idx="1"/>
          </p:nvPr>
        </p:nvSpPr>
        <p:spPr>
          <a:xfrm>
            <a:off x="66675" y="1314452"/>
            <a:ext cx="9010650" cy="4955203"/>
          </a:xfrm>
        </p:spPr>
        <p:txBody>
          <a:bodyPr wrap="square">
            <a:spAutoFit/>
          </a:bodyPr>
          <a:lstStyle/>
          <a:p>
            <a:pPr marL="0" indent="0">
              <a:spcBef>
                <a:spcPts val="0"/>
              </a:spcBef>
              <a:buNone/>
            </a:pPr>
            <a:r>
              <a:rPr lang="en-US" sz="2800" dirty="0">
                <a:effectLst>
                  <a:outerShdw blurRad="38100" dist="38100" dir="2700000" algn="tl">
                    <a:srgbClr val="000000">
                      <a:alpha val="43137"/>
                    </a:srgbClr>
                  </a:outerShdw>
                </a:effectLst>
              </a:rPr>
              <a:t>NOTE: These verses are the inspired comments of John.</a:t>
            </a:r>
          </a:p>
          <a:p>
            <a:pPr marL="0" indent="0">
              <a:spcBef>
                <a:spcPts val="0"/>
              </a:spcBef>
              <a:buNone/>
            </a:pPr>
            <a:r>
              <a:rPr lang="en-US" sz="1800" dirty="0"/>
              <a:t>John 11:51-53, </a:t>
            </a:r>
            <a:r>
              <a:rPr lang="en-US" sz="1800" i="1" dirty="0"/>
              <a:t>“Now this he said not of himself: but, being high priest that year, </a:t>
            </a:r>
            <a:r>
              <a:rPr lang="en-US" b="1" i="1" dirty="0">
                <a:effectLst>
                  <a:outerShdw blurRad="38100" dist="38100" dir="2700000" algn="tl">
                    <a:srgbClr val="000000">
                      <a:alpha val="43137"/>
                    </a:srgbClr>
                  </a:outerShdw>
                </a:effectLst>
              </a:rPr>
              <a:t>he prophesied that Jesus should die for the nation</a:t>
            </a:r>
            <a:r>
              <a:rPr lang="en-US" sz="1800" i="1" dirty="0"/>
              <a:t>; and not for the nation only, but that he might also </a:t>
            </a:r>
            <a:r>
              <a:rPr lang="en-US" b="1" i="1" u="sng" dirty="0">
                <a:effectLst>
                  <a:outerShdw blurRad="38100" dist="38100" dir="2700000" algn="tl">
                    <a:srgbClr val="000000">
                      <a:alpha val="43137"/>
                    </a:srgbClr>
                  </a:outerShdw>
                </a:effectLst>
              </a:rPr>
              <a:t>gather together into one the children of God</a:t>
            </a:r>
            <a:r>
              <a:rPr lang="en-US" b="1" i="1" dirty="0">
                <a:effectLst>
                  <a:outerShdw blurRad="38100" dist="38100" dir="2700000" algn="tl">
                    <a:srgbClr val="000000">
                      <a:alpha val="43137"/>
                    </a:srgbClr>
                  </a:outerShdw>
                </a:effectLst>
              </a:rPr>
              <a:t> </a:t>
            </a:r>
            <a:r>
              <a:rPr lang="en-US" sz="1800" i="1" dirty="0"/>
              <a:t>that are scattered abroad. </a:t>
            </a:r>
            <a:r>
              <a:rPr lang="en-US" b="1" i="1" dirty="0">
                <a:effectLst>
                  <a:outerShdw blurRad="38100" dist="38100" dir="2700000" algn="tl">
                    <a:srgbClr val="000000">
                      <a:alpha val="43137"/>
                    </a:srgbClr>
                  </a:outerShdw>
                </a:effectLst>
              </a:rPr>
              <a:t>So from that day forth they took counsel that they might put him to death</a:t>
            </a:r>
            <a:r>
              <a:rPr lang="en-US" sz="1800" i="1" dirty="0"/>
              <a:t>.”</a:t>
            </a:r>
          </a:p>
          <a:p>
            <a:pPr marL="457200" indent="-457200">
              <a:spcBef>
                <a:spcPts val="0"/>
              </a:spcBef>
              <a:buFont typeface="+mj-lt"/>
              <a:buAutoNum type="arabicPeriod"/>
            </a:pPr>
            <a:r>
              <a:rPr lang="en-US" sz="1800" dirty="0"/>
              <a:t>Caiaphas, the high priest, had only selfish motives in mind. He spoke of how Jesus might be quieted and His following ended, by putting Him to death. However, He spoke a truth with great spiritual implications of which he was unaware. (cf. John 18:14; 1 Timothy 2:4-6)</a:t>
            </a:r>
          </a:p>
          <a:p>
            <a:pPr marL="457200" indent="-457200">
              <a:spcBef>
                <a:spcPts val="0"/>
              </a:spcBef>
              <a:buFont typeface="+mj-lt"/>
              <a:buAutoNum type="arabicPeriod"/>
            </a:pPr>
            <a:r>
              <a:rPr lang="en-US" sz="1800" dirty="0"/>
              <a:t>Jesus died for all, both Jew and Gentile and gathers His sheep into one flock (John 10:16), one body (Ephesians 2:11-18), one church</a:t>
            </a:r>
            <a:br>
              <a:rPr lang="en-US" sz="1800" dirty="0"/>
            </a:br>
            <a:r>
              <a:rPr lang="en-US" sz="1800" dirty="0"/>
              <a:t>(cf. Matthew 16:18; Ephesians 1:22-23)</a:t>
            </a:r>
          </a:p>
          <a:p>
            <a:pPr marL="457200" indent="-457200">
              <a:spcBef>
                <a:spcPts val="0"/>
              </a:spcBef>
              <a:buFont typeface="+mj-lt"/>
              <a:buAutoNum type="arabicPeriod"/>
            </a:pPr>
            <a:r>
              <a:rPr lang="en-US" sz="1800" dirty="0"/>
              <a:t>From that day forward, the Jews devised a plan by which they might kill Jesus.</a:t>
            </a:r>
          </a:p>
        </p:txBody>
      </p:sp>
      <p:sp>
        <p:nvSpPr>
          <p:cNvPr id="4" name="Slide Number Placeholder 3">
            <a:extLst>
              <a:ext uri="{FF2B5EF4-FFF2-40B4-BE49-F238E27FC236}">
                <a16:creationId xmlns:a16="http://schemas.microsoft.com/office/drawing/2014/main" id="{6B5A53CA-237C-4898-8F9E-A99D207E5036}"/>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6</a:t>
            </a:fld>
            <a:endParaRPr lang="en-US">
              <a:solidFill>
                <a:prstClr val="white">
                  <a:tint val="75000"/>
                </a:prstClr>
              </a:solidFill>
              <a:latin typeface="Century Gothic" panose="020B0502020202020204"/>
            </a:endParaRPr>
          </a:p>
        </p:txBody>
      </p:sp>
      <p:sp>
        <p:nvSpPr>
          <p:cNvPr id="5" name="Oval 4">
            <a:extLst>
              <a:ext uri="{FF2B5EF4-FFF2-40B4-BE49-F238E27FC236}">
                <a16:creationId xmlns:a16="http://schemas.microsoft.com/office/drawing/2014/main" id="{9954CBF7-9247-41A2-AA57-7EBDD77FBE7E}"/>
              </a:ext>
            </a:extLst>
          </p:cNvPr>
          <p:cNvSpPr/>
          <p:nvPr/>
        </p:nvSpPr>
        <p:spPr>
          <a:xfrm>
            <a:off x="150829" y="4609706"/>
            <a:ext cx="8926496" cy="115949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entury Gothic" panose="020B0502020202020204"/>
            </a:endParaRPr>
          </a:p>
        </p:txBody>
      </p:sp>
    </p:spTree>
    <p:extLst>
      <p:ext uri="{BB962C8B-B14F-4D97-AF65-F5344CB8AC3E}">
        <p14:creationId xmlns:p14="http://schemas.microsoft.com/office/powerpoint/2010/main" val="21657241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571</TotalTime>
  <Words>578</Words>
  <Application>Microsoft Office PowerPoint</Application>
  <PresentationFormat>On-screen Show (4:3)</PresentationFormat>
  <Paragraphs>34</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Book Antiqua</vt:lpstr>
      <vt:lpstr>Calibri</vt:lpstr>
      <vt:lpstr>Calibri Light</vt:lpstr>
      <vt:lpstr>Century Gothic</vt:lpstr>
      <vt:lpstr>Wingdings 3</vt:lpstr>
      <vt:lpstr>Ion</vt:lpstr>
      <vt:lpstr>Office Theme</vt:lpstr>
      <vt:lpstr>LESSON 16: Questions (Continued)  The Life Of Christ</vt:lpstr>
      <vt:lpstr>Questions on Lesson Sixteen: A Second Group of Parables</vt:lpstr>
      <vt:lpstr>Questions on Lesson Sixteen: A Second Group of Parables</vt:lpstr>
      <vt:lpstr>LESSON 17: Raising Lazarus  The Life Of Christ – Perea to Bethany</vt:lpstr>
      <vt:lpstr>The High Priest Unwittingly Makes A True Prophecy. John 11:49-57</vt:lpstr>
      <vt:lpstr>The High Priest Unwittingly Makes A True Prophecy. John 11:49-57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17: Raising Lazarus  The Life Of Christ – Perea to Bethany</dc:title>
  <dc:creator>mgalloway2715@gmail.com</dc:creator>
  <cp:lastModifiedBy>Richard Lidh</cp:lastModifiedBy>
  <cp:revision>16</cp:revision>
  <cp:lastPrinted>2022-01-07T18:36:33Z</cp:lastPrinted>
  <dcterms:created xsi:type="dcterms:W3CDTF">2022-01-05T14:42:27Z</dcterms:created>
  <dcterms:modified xsi:type="dcterms:W3CDTF">2022-01-07T18:36:50Z</dcterms:modified>
</cp:coreProperties>
</file>